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90" r:id="rId5"/>
    <p:sldId id="289" r:id="rId6"/>
    <p:sldId id="291" r:id="rId7"/>
    <p:sldId id="292" r:id="rId8"/>
    <p:sldId id="300" r:id="rId9"/>
    <p:sldId id="293" r:id="rId10"/>
    <p:sldId id="294" r:id="rId11"/>
    <p:sldId id="301" r:id="rId12"/>
    <p:sldId id="295" r:id="rId13"/>
    <p:sldId id="302" r:id="rId14"/>
    <p:sldId id="296" r:id="rId15"/>
    <p:sldId id="297" r:id="rId16"/>
    <p:sldId id="298" r:id="rId17"/>
    <p:sldId id="29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558"/>
    <a:srgbClr val="1F2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99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5183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81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350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5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7132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62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72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49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768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835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62759-7CC2-4A96-BB44-B6B8B96C3BBB}" type="datetimeFigureOut">
              <a:rPr lang="nl-NL" smtClean="0"/>
              <a:t>27-4-2019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845BB-A8AB-4334-963F-44F35F07D0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60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B8A45E2-63A7-4047-8C31-586637A0F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84" y="1117600"/>
            <a:ext cx="12564767" cy="42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03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9315D8C-4755-4CD8-9817-994B12549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FF506D0-17E7-4D7A-8373-0D8558909C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6" b="1"/>
          <a:stretch/>
        </p:blipFill>
        <p:spPr>
          <a:xfrm>
            <a:off x="0" y="0"/>
            <a:ext cx="12191999" cy="69332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8FD961F-632C-4C99-9BAE-35BEB944D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2999" y="5260590"/>
            <a:ext cx="1498308" cy="149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9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213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28 juni Omloop van de Engewormer -</a:t>
            </a:r>
            <a:r>
              <a:rPr lang="nl-NL" sz="3600" dirty="0">
                <a:latin typeface="TradeGothic LT Bold" panose="02000806050000020004" pitchFamily="2" charset="0"/>
              </a:rPr>
              <a:t> </a:t>
            </a:r>
            <a:r>
              <a:rPr lang="nl-NL" sz="3600" dirty="0" err="1">
                <a:latin typeface="TradeGothic LT Bold" panose="02000806050000020004" pitchFamily="2" charset="0"/>
              </a:rPr>
              <a:t>inline-skate</a:t>
            </a:r>
            <a:r>
              <a:rPr lang="nl-NL" sz="3600" dirty="0">
                <a:latin typeface="TradeGothic LT Bold" panose="02000806050000020004" pitchFamily="2" charset="0"/>
              </a:rPr>
              <a:t> training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98346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Samenwerking met bewoners 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Engewormer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 en IJsclub Nova Zembla Wormer.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Dit is wel de mooiste skate tocht van Noord Holland.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Starttijden:</a:t>
            </a:r>
            <a:b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</a:b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- 17:00 uur jeugd tot 14jr. 1 ronde van 5,5km.</a:t>
            </a:r>
            <a:b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</a:b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- 17:02 uur jeugd tot 14jr. 1.500 meter</a:t>
            </a:r>
            <a:b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</a:b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- 17:30 uur wedstrijdrijders (o.a. 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Oomscup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)</a:t>
            </a:r>
            <a:b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</a:b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- 17:32 uur toerrijders tot 7 ronden.</a:t>
            </a:r>
            <a:b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</a:b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Om 19:00 luid voor iedereen die nog niet binnen is, de laatste ronde bel.</a:t>
            </a:r>
          </a:p>
          <a:p>
            <a:r>
              <a:rPr lang="nl-NL" sz="2400" b="1" dirty="0">
                <a:solidFill>
                  <a:srgbClr val="FF0000"/>
                </a:solidFill>
                <a:latin typeface="TradeGothic LT Bold" panose="02000806050000020004" pitchFamily="2" charset="0"/>
              </a:rPr>
              <a:t>HELM VERPLICHT!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Via facebook /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omloopvandeengewormer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/ en de STG site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9ECAF5-85B0-473E-BFF9-B8D56EE88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1" y="328654"/>
            <a:ext cx="867600" cy="8676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9315D8C-4755-4CD8-9817-994B12549B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C00EC38-2049-497B-9CE8-0E6E1DD558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4448635"/>
              </p:ext>
            </p:extLst>
          </p:nvPr>
        </p:nvGraphicFramePr>
        <p:xfrm>
          <a:off x="9566817" y="2224527"/>
          <a:ext cx="1765184" cy="249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6" imgW="5667016" imgH="8019876" progId="Acrobat.Document.DC">
                  <p:embed/>
                </p:oleObj>
              </mc:Choice>
              <mc:Fallback>
                <p:oleObj name="Acrobat Document" r:id="rId6" imgW="5667016" imgH="8019876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BAA2133-3844-42B9-911E-EFCC1CF941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66817" y="2224527"/>
                        <a:ext cx="1765184" cy="2497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99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F92FA7C-2190-44FD-B8FC-4847C95C1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379591D-228F-4A4C-B5E4-A08B4B1872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5" b="14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147ACD6-841B-4785-AB8F-9D2D4FCFA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29" y="486975"/>
            <a:ext cx="867497" cy="867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96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02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6 juli</a:t>
            </a:r>
            <a:r>
              <a:rPr lang="nl-NL" sz="3600" dirty="0">
                <a:latin typeface="TradeGothic LT Bold" panose="02000806050000020004" pitchFamily="2" charset="0"/>
              </a:rPr>
              <a:t> Mergellandroute Sint Geertruid.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44965" y="1763926"/>
            <a:ext cx="1018291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293558"/>
                </a:solidFill>
                <a:latin typeface="TradeGothic LT Bold" panose="02000806050000020004" pitchFamily="2" charset="0"/>
              </a:rPr>
              <a:t>Camping de Bosrand.</a:t>
            </a:r>
            <a:endParaRPr lang="nl-NL" sz="2400" b="1" dirty="0">
              <a:solidFill>
                <a:srgbClr val="293558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293558"/>
                </a:solidFill>
                <a:latin typeface="TradeGothic LT Bold" panose="02000806050000020004" pitchFamily="2" charset="0"/>
              </a:rPr>
              <a:t>Er wordt in 2 groepen gereden compleet met volgauto’s.</a:t>
            </a:r>
          </a:p>
          <a:p>
            <a:r>
              <a:rPr lang="nl-NL" sz="2400" dirty="0">
                <a:solidFill>
                  <a:srgbClr val="293558"/>
                </a:solidFill>
                <a:latin typeface="TradeGothic LT Bold" panose="02000806050000020004" pitchFamily="2" charset="0"/>
              </a:rPr>
              <a:t>De beginners en jongere jeugd onder begeleiding van de trainers 80 km.</a:t>
            </a:r>
          </a:p>
          <a:p>
            <a:r>
              <a:rPr lang="nl-NL" sz="2400" dirty="0">
                <a:solidFill>
                  <a:srgbClr val="293558"/>
                </a:solidFill>
                <a:latin typeface="TradeGothic LT Bold" panose="02000806050000020004" pitchFamily="2" charset="0"/>
              </a:rPr>
              <a:t>De gevorderden en oudere jeugd rijden een ronde van 135 km. </a:t>
            </a:r>
          </a:p>
          <a:p>
            <a:endParaRPr lang="nl-NL" sz="2400" dirty="0">
              <a:solidFill>
                <a:srgbClr val="293558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293558"/>
                </a:solidFill>
                <a:latin typeface="TradeGothic LT Bold" panose="02000806050000020004" pitchFamily="2" charset="0"/>
              </a:rPr>
              <a:t>Naast het fietsen en de onderlinge strijd om de plaatsnaambordjes en de heuveltoppen wordt er veel gekletst en is het vooral ook heel gezellig!</a:t>
            </a:r>
          </a:p>
          <a:p>
            <a:endParaRPr lang="nl-NL" sz="2400" dirty="0">
              <a:solidFill>
                <a:srgbClr val="293558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293558"/>
                </a:solidFill>
                <a:latin typeface="TradeGothic LT Bold" panose="02000806050000020004" pitchFamily="2" charset="0"/>
              </a:rPr>
              <a:t>Vertrek Zaterdag 07.00 uur vanaf Gamma Koog aan de Zaan. </a:t>
            </a:r>
          </a:p>
          <a:p>
            <a:r>
              <a:rPr lang="nl-NL" sz="2400" dirty="0">
                <a:solidFill>
                  <a:srgbClr val="293558"/>
                </a:solidFill>
                <a:latin typeface="TradeGothic LT Bold" panose="02000806050000020004" pitchFamily="2" charset="0"/>
              </a:rPr>
              <a:t>Terug rond 22.00 uur.</a:t>
            </a:r>
          </a:p>
          <a:p>
            <a:endParaRPr lang="nl-NL" sz="2400" dirty="0">
              <a:solidFill>
                <a:srgbClr val="293558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293558"/>
                </a:solidFill>
                <a:latin typeface="TradeGothic LT Bold" panose="02000806050000020004" pitchFamily="2" charset="0"/>
              </a:rPr>
              <a:t>Meer informatie volgt!</a:t>
            </a:r>
            <a:endParaRPr lang="nl-NL" sz="2400" dirty="0">
              <a:solidFill>
                <a:srgbClr val="293558"/>
              </a:solidFill>
              <a:latin typeface="TradeGothic LT" panose="02000503020000020004" pitchFamily="2" charset="0"/>
            </a:endParaRPr>
          </a:p>
          <a:p>
            <a:endParaRPr lang="nl-NL" sz="2400" dirty="0">
              <a:solidFill>
                <a:srgbClr val="293558"/>
              </a:solidFill>
              <a:latin typeface="TradeGothic LT" panose="02000503020000020004" pitchFamily="2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67D0EF8F-2EB2-41CE-B0DE-B490E5266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9" y="326186"/>
            <a:ext cx="867497" cy="8674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F92FA7C-2190-44FD-B8FC-4847C95C1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02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14 september AC zomerfeest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983464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Niet te evenaren gezellige locatie “Boekel-Boerderij”</a:t>
            </a: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4800" dirty="0">
                <a:solidFill>
                  <a:srgbClr val="1F2A44"/>
                </a:solidFill>
                <a:latin typeface="TradeGothic LT Bold" panose="02000806050000020004" pitchFamily="2" charset="0"/>
              </a:rPr>
              <a:t>Het wordt een fantastisch feest.</a:t>
            </a: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Meer info volgt.</a:t>
            </a: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Bekijk de film van </a:t>
            </a: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zomerfeest 2018 via </a:t>
            </a:r>
            <a:r>
              <a:rPr lang="nl-NL" sz="2400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Youtube</a:t>
            </a:r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CF45381-5E63-4643-BC2E-783A140B3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8" y="316237"/>
            <a:ext cx="867600" cy="8676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9620FA0-3A2E-42E8-98E3-2E8F88E62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CE6C9D6-646F-4A14-B833-191973FA1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09" y="3514987"/>
            <a:ext cx="3960336" cy="22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24 september ALV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9834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Wat waren de ambities van het bestuur 2018-2019?</a:t>
            </a: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En wat zijn de plannen voor volgend seizoen.</a:t>
            </a: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Hoe is de ledengroei?</a:t>
            </a: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Het is </a:t>
            </a:r>
            <a:r>
              <a:rPr lang="nl-NL" sz="2400" dirty="0">
                <a:solidFill>
                  <a:srgbClr val="FF0000"/>
                </a:solidFill>
                <a:latin typeface="TradeGothic LT Bold" panose="02000806050000020004" pitchFamily="2" charset="0"/>
              </a:rPr>
              <a:t>jullie vereniging</a:t>
            </a:r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, dus….</a:t>
            </a: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4800" dirty="0">
                <a:solidFill>
                  <a:srgbClr val="1F2A44"/>
                </a:solidFill>
                <a:latin typeface="TradeGothic LT Bold" panose="02000806050000020004" pitchFamily="2" charset="0"/>
              </a:rPr>
              <a:t>Kom dus ook naar de ALV!</a:t>
            </a: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Meer info volgt.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2519F6-5049-4C6A-A934-8A7F359B9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8" y="316237"/>
            <a:ext cx="867600" cy="8676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EB3436-338E-45F6-B1FB-F0BF1E491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02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Herfstkamp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9834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1F2A44"/>
                </a:solidFill>
                <a:latin typeface="TradeGothic LT Bold" panose="02000806050000020004" pitchFamily="2" charset="0"/>
              </a:rPr>
              <a:t>Voor de jeugd,</a:t>
            </a:r>
          </a:p>
          <a:p>
            <a:r>
              <a:rPr lang="nl-NL" sz="4800" dirty="0">
                <a:solidFill>
                  <a:srgbClr val="1F2A44"/>
                </a:solidFill>
                <a:latin typeface="TradeGothic LT Bold" panose="02000806050000020004" pitchFamily="2" charset="0"/>
              </a:rPr>
              <a:t>herfstkamp!</a:t>
            </a:r>
          </a:p>
          <a:p>
            <a:endParaRPr lang="nl-NL" sz="48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Van vrijdagavond 25 oktober tot en met zondag 27 oktober</a:t>
            </a:r>
          </a:p>
          <a:p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dirty="0">
                <a:solidFill>
                  <a:srgbClr val="1F2A44"/>
                </a:solidFill>
                <a:latin typeface="TradeGothic LT Bold" panose="02000806050000020004" pitchFamily="2" charset="0"/>
              </a:rPr>
              <a:t>Meer info volgt.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CD03EBE-79E3-4B0F-A8CF-B06F1D20B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8" y="316237"/>
            <a:ext cx="867600" cy="8676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5058202-46CC-4E2B-8D9D-DECFF951B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0"/>
            <a:ext cx="12241876" cy="643959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98346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293558"/>
                </a:solidFill>
                <a:latin typeface="TradeGothic LT Bold" panose="02000806050000020004" pitchFamily="2" charset="0"/>
              </a:rPr>
              <a:t>Een mooi programma voor de komende zomer!</a:t>
            </a:r>
          </a:p>
          <a:p>
            <a:endParaRPr lang="nl-NL" sz="3200" dirty="0">
              <a:solidFill>
                <a:srgbClr val="293558"/>
              </a:solidFill>
              <a:latin typeface="TradeGothic LT Bold" panose="02000806050000020004" pitchFamily="2" charset="0"/>
            </a:endParaRPr>
          </a:p>
          <a:p>
            <a:r>
              <a:rPr lang="nl-NL" sz="3200" dirty="0">
                <a:solidFill>
                  <a:srgbClr val="293558"/>
                </a:solidFill>
                <a:latin typeface="TradeGothic LT Bold" panose="02000806050000020004" pitchFamily="2" charset="0"/>
              </a:rPr>
              <a:t>Sport en train goed, houdt je aan de (</a:t>
            </a:r>
            <a:r>
              <a:rPr lang="nl-NL" sz="3200" dirty="0" err="1">
                <a:solidFill>
                  <a:srgbClr val="293558"/>
                </a:solidFill>
                <a:latin typeface="TradeGothic LT Bold" panose="02000806050000020004" pitchFamily="2" charset="0"/>
              </a:rPr>
              <a:t>verkeers</a:t>
            </a:r>
            <a:r>
              <a:rPr lang="nl-NL" sz="3200" dirty="0">
                <a:solidFill>
                  <a:srgbClr val="293558"/>
                </a:solidFill>
                <a:latin typeface="TradeGothic LT Bold" panose="02000806050000020004" pitchFamily="2" charset="0"/>
              </a:rPr>
              <a:t>)regels en volg instructies op.</a:t>
            </a:r>
          </a:p>
          <a:p>
            <a:r>
              <a:rPr lang="nl-NL" sz="3200" dirty="0">
                <a:solidFill>
                  <a:srgbClr val="293558"/>
                </a:solidFill>
                <a:latin typeface="TradeGothic LT Bold" panose="02000806050000020004" pitchFamily="2" charset="0"/>
              </a:rPr>
              <a:t>Kijk regelmatig op de website en Facebook</a:t>
            </a:r>
          </a:p>
          <a:p>
            <a:endParaRPr lang="nl-NL" sz="3200" dirty="0">
              <a:solidFill>
                <a:srgbClr val="293558"/>
              </a:solidFill>
              <a:latin typeface="TradeGothic LT Bold" panose="02000806050000020004" pitchFamily="2" charset="0"/>
            </a:endParaRPr>
          </a:p>
          <a:p>
            <a:r>
              <a:rPr lang="nl-NL" sz="3200" dirty="0">
                <a:solidFill>
                  <a:srgbClr val="293558"/>
                </a:solidFill>
                <a:latin typeface="TradeGothic LT Bold" panose="02000806050000020004" pitchFamily="2" charset="0"/>
              </a:rPr>
              <a:t>STG Zaanstreek wenst je véél plezier en een goede voorbereiding voor komende winter!</a:t>
            </a:r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A6D22D-A3EA-4D90-93A7-E3E714E76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C9ADE88-4712-48EB-B857-83C15BB95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98" y="418407"/>
            <a:ext cx="4366714" cy="96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9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189550"/>
          </a:xfrm>
        </p:spPr>
        <p:txBody>
          <a:bodyPr>
            <a:normAutofit/>
          </a:bodyPr>
          <a:lstStyle/>
          <a:p>
            <a:r>
              <a:rPr lang="nl-NL" sz="13800" dirty="0">
                <a:latin typeface="Molot" panose="02000506000000020004" pitchFamily="50" charset="0"/>
              </a:rPr>
              <a:t>Welkom!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600" b="1" dirty="0">
                <a:latin typeface="TradeGothic LT Bold" panose="02000806050000020004" pitchFamily="2" charset="0"/>
              </a:rPr>
              <a:t>28 april 2019</a:t>
            </a:r>
          </a:p>
          <a:p>
            <a:r>
              <a:rPr lang="nl-NL" sz="3600" b="1" dirty="0">
                <a:latin typeface="TradeGothic LT Bold" panose="02000806050000020004" pitchFamily="2" charset="0"/>
              </a:rPr>
              <a:t>Kick-Off van het zomerseizoen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48" y="5475316"/>
            <a:ext cx="3744116" cy="6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0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>
          <a:xfrm>
            <a:off x="1524000" y="849794"/>
            <a:ext cx="9144000" cy="731977"/>
          </a:xfrm>
        </p:spPr>
        <p:txBody>
          <a:bodyPr>
            <a:noAutofit/>
          </a:bodyPr>
          <a:lstStyle/>
          <a:p>
            <a:r>
              <a:rPr lang="nl-NL" b="1" dirty="0">
                <a:latin typeface="Molot" panose="02000506000000020004" pitchFamily="50" charset="0"/>
              </a:rPr>
              <a:t>Sporten en AC activiteiten</a:t>
            </a:r>
          </a:p>
        </p:txBody>
      </p:sp>
      <p:sp>
        <p:nvSpPr>
          <p:cNvPr id="7" name="Ondertitel 2"/>
          <p:cNvSpPr>
            <a:spLocks noGrp="1"/>
          </p:cNvSpPr>
          <p:nvPr>
            <p:ph type="subTitle" idx="1"/>
          </p:nvPr>
        </p:nvSpPr>
        <p:spPr>
          <a:xfrm>
            <a:off x="1524000" y="3164378"/>
            <a:ext cx="9144000" cy="1828102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Wanneer</a:t>
            </a:r>
          </a:p>
          <a:p>
            <a:r>
              <a:rPr lang="nl-NL" sz="36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Waar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524000" y="1581771"/>
            <a:ext cx="9144000" cy="16299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rgbClr val="FF0000"/>
                </a:solidFill>
                <a:latin typeface="Franklin Gothic Heavy" panose="020B0903020102020204" pitchFamily="34" charset="0"/>
              </a:rPr>
              <a:t>Wat</a:t>
            </a:r>
            <a:r>
              <a:rPr lang="nl-NL" sz="3600" dirty="0">
                <a:latin typeface="Franklin Gothic Heavy" panose="020B0903020102020204" pitchFamily="34" charset="0"/>
              </a:rPr>
              <a:t> </a:t>
            </a:r>
            <a:br>
              <a:rPr lang="nl-NL" sz="3600" dirty="0">
                <a:latin typeface="Franklin Gothic Heavy" panose="020B0903020102020204" pitchFamily="34" charset="0"/>
              </a:rPr>
            </a:br>
            <a:r>
              <a:rPr lang="nl-NL" sz="3600" dirty="0">
                <a:latin typeface="Franklin Gothic Heavy" panose="020B0903020102020204" pitchFamily="34" charset="0"/>
              </a:rPr>
              <a:t>gaan we doen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2046F5-EE4A-4554-AF45-F914B4139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48" y="5475316"/>
            <a:ext cx="3744116" cy="6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Zondag 5 mei</a:t>
            </a:r>
            <a:r>
              <a:rPr lang="nl-NL" sz="3600" dirty="0">
                <a:latin typeface="TradeGothic LT Bold" panose="02000806050000020004" pitchFamily="2" charset="0"/>
              </a:rPr>
              <a:t> eerste </a:t>
            </a:r>
            <a:r>
              <a:rPr lang="nl-NL" sz="3600" dirty="0" err="1">
                <a:latin typeface="TradeGothic LT Bold" panose="02000806050000020004" pitchFamily="2" charset="0"/>
              </a:rPr>
              <a:t>inline-skate</a:t>
            </a:r>
            <a:r>
              <a:rPr lang="nl-NL" sz="3600" dirty="0">
                <a:latin typeface="TradeGothic LT Bold" panose="02000806050000020004" pitchFamily="2" charset="0"/>
              </a:rPr>
              <a:t> training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98346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10:30 uur – 11:30 uur jeugd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11:30 uur – 13:00 uur senioren / geoefenden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Sport en Evenementenhal De 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Struijck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. Hierna gedurende het zomerseizoen en hierna wekelijks op de zondag.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FF0000"/>
                </a:solidFill>
                <a:latin typeface="TradeGothic LT Bold" panose="02000806050000020004" pitchFamily="2" charset="0"/>
              </a:rPr>
              <a:t>Helm verplicht!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Schone wielen – niet van buiten naar binnen rijden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Denk ook aan andere bescherming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Neem te drinken mee.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9ECAF5-85B0-473E-BFF9-B8D56EE88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1" y="328654"/>
            <a:ext cx="867600" cy="8676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CF87F7A-D94C-409E-B617-76FC9548F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02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Zaterdag 11 mei</a:t>
            </a:r>
            <a:r>
              <a:rPr lang="nl-NL" sz="3600" dirty="0">
                <a:latin typeface="TradeGothic LT Bold" panose="02000806050000020004" pitchFamily="2" charset="0"/>
              </a:rPr>
              <a:t> eerste training in de duinen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98346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8:00 uur – 9:30 uur.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Verzamelen Johanna’s Hof Castricum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Hierna gedurende het zomerseizoen wekelijks op zaterdag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Koop een duinkaart!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STG-Zaanstreek voorziet hier niet in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(adres via de website)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1F324E-33F9-48B0-A68B-E1D41C754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6" y="313111"/>
            <a:ext cx="867600" cy="91717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7D2D7F1-CA34-4BDF-82AA-D12C769B9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2136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Maandag 6 mei</a:t>
            </a:r>
            <a:r>
              <a:rPr lang="nl-NL" sz="3600" dirty="0">
                <a:latin typeface="TradeGothic LT Bold" panose="02000806050000020004" pitchFamily="2" charset="0"/>
              </a:rPr>
              <a:t> Eerste wieler-training op baan DTS </a:t>
            </a:r>
            <a:r>
              <a:rPr lang="nl-NL" sz="3600" dirty="0" err="1">
                <a:latin typeface="TradeGothic LT Bold" panose="02000806050000020004" pitchFamily="2" charset="0"/>
              </a:rPr>
              <a:t>Noordholland</a:t>
            </a:r>
            <a:r>
              <a:rPr lang="nl-NL" sz="3600" dirty="0">
                <a:latin typeface="TradeGothic LT Bold" panose="02000806050000020004" pitchFamily="2" charset="0"/>
              </a:rPr>
              <a:t>.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10372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18:00 uur – 19:00 uur jonge jeugd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19:00 uur – 20:30 uur Oudere jeugd, groep Gerrit en senioren/Masters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Hierna gedurende het zomerseizoen en hierna wekelijks op de maandagavond.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Ook dit jaar weer leenfietsen voor de jeugd ter beschikking.</a:t>
            </a:r>
          </a:p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vergoeding van 5 Euro per avond.</a:t>
            </a:r>
          </a:p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contact opnemen met Chris</a:t>
            </a:r>
          </a:p>
          <a:p>
            <a:pPr marL="342900" indent="-342900">
              <a:buFontTx/>
              <a:buChar char="-"/>
            </a:pP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Op tijd komen 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ivm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 afstellen fiets (17:30 – 17:45)</a:t>
            </a:r>
            <a:endParaRPr lang="nl-NL" sz="20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67D0EF8F-2EB2-41CE-B0DE-B490E5266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9" y="326186"/>
            <a:ext cx="867497" cy="86749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642BC18-9F9C-4B69-B438-EAEC1CE93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0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02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Woensdag 8 mei</a:t>
            </a:r>
            <a:r>
              <a:rPr lang="nl-NL" sz="3600" dirty="0">
                <a:latin typeface="TradeGothic LT Bold" panose="02000806050000020004" pitchFamily="2" charset="0"/>
              </a:rPr>
              <a:t> - eerste droogtraining.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10372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18:30 uur – 19:00 uur Jeugd.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Locatie DTS/AZ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Hierna gedurende het zomerseizoen en hierna wekelijks op de woensdagavond.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Conditietraining, kracht, lenigheid, schaatssprongen, coördinatie en trainen zoals 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Ireen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 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Wust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 en Sven Kramer doen met Elastieken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Groep Gerrit van 19:00 uur tot 20:00 uur</a:t>
            </a:r>
            <a:endParaRPr lang="nl-NL" sz="20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34219F-51C3-46FB-BE77-8ACBA7B43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7" y="371010"/>
            <a:ext cx="867600" cy="91717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6A49B1-8D5E-452A-B501-A45C59A36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02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Woensdag 8 mei</a:t>
            </a:r>
            <a:r>
              <a:rPr lang="nl-NL" sz="3600" dirty="0">
                <a:latin typeface="TradeGothic LT Bold" panose="02000806050000020004" pitchFamily="2" charset="0"/>
              </a:rPr>
              <a:t> - eerste droogtraining / duinen.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1763926"/>
            <a:ext cx="103722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19:00 uur – 20:30 uur Senioren en Masters 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olv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 Erwin Dekker.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Locatie: Noord Hollands Duinreservaat Heemskerk</a:t>
            </a: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Verzamelen bij De </a:t>
            </a:r>
            <a:r>
              <a:rPr lang="nl-NL" sz="2400" b="1" dirty="0" err="1">
                <a:solidFill>
                  <a:srgbClr val="1F2A44"/>
                </a:solidFill>
                <a:latin typeface="TradeGothic LT Bold" panose="02000806050000020004" pitchFamily="2" charset="0"/>
              </a:rPr>
              <a:t>Patatoloog</a:t>
            </a:r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.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Hierna gedurende het zomerseizoen en hierna wekelijks op de woensdagavond.</a:t>
            </a:r>
          </a:p>
          <a:p>
            <a:endParaRPr lang="nl-NL" sz="2400" b="1" dirty="0">
              <a:solidFill>
                <a:srgbClr val="1F2A44"/>
              </a:solidFill>
              <a:latin typeface="TradeGothic LT Bold" panose="02000806050000020004" pitchFamily="2" charset="0"/>
            </a:endParaRPr>
          </a:p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Groep Gerrit van 19:00 uur tot 20:00 uur</a:t>
            </a:r>
            <a:endParaRPr lang="nl-NL" sz="20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634219F-51C3-46FB-BE77-8ACBA7B43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7" y="371010"/>
            <a:ext cx="867600" cy="91717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A1E08E-FE0D-43ED-A934-3822D66BB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3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757773" y="87852"/>
            <a:ext cx="10270103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3600" b="1" dirty="0">
                <a:latin typeface="TradeGothic LT Bold" panose="02000806050000020004" pitchFamily="2" charset="0"/>
              </a:rPr>
              <a:t>18 of 19 mei</a:t>
            </a:r>
            <a:r>
              <a:rPr lang="nl-NL" sz="3600" dirty="0">
                <a:latin typeface="TradeGothic LT Bold" panose="02000806050000020004" pitchFamily="2" charset="0"/>
              </a:rPr>
              <a:t> AC-activiteit.</a:t>
            </a:r>
            <a:endParaRPr lang="nl-NL" sz="2800" dirty="0">
              <a:latin typeface="TradeGothic LT Bold" panose="02000806050000020004" pitchFamily="2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650" y="6933282"/>
            <a:ext cx="45719" cy="674717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547446"/>
            <a:ext cx="12241876" cy="4892147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001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819798" y="3198167"/>
            <a:ext cx="10372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1F2A44"/>
                </a:solidFill>
                <a:latin typeface="TradeGothic LT Bold" panose="02000806050000020004" pitchFamily="2" charset="0"/>
              </a:rPr>
              <a:t>Nog te organiseren, maar houdt de website en nieuwsbrief in de gaten.</a:t>
            </a:r>
            <a:endParaRPr lang="nl-NL" sz="2400" dirty="0">
              <a:solidFill>
                <a:srgbClr val="1F2A44"/>
              </a:solidFill>
              <a:latin typeface="TradeGothic LT Bold" panose="02000806050000020004" pitchFamily="2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BB7C33B-63B6-4041-B25C-EFA05921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38" y="316237"/>
            <a:ext cx="867600" cy="8676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E32055F-0557-4A0A-A61E-D46B15C4A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33" y="6553247"/>
            <a:ext cx="1250010" cy="2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6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766</TotalTime>
  <Words>582</Words>
  <Application>Microsoft Office PowerPoint</Application>
  <PresentationFormat>Breedbeeld</PresentationFormat>
  <Paragraphs>110</Paragraphs>
  <Slides>17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Franklin Gothic Heavy</vt:lpstr>
      <vt:lpstr>Molot</vt:lpstr>
      <vt:lpstr>TradeGothic LT</vt:lpstr>
      <vt:lpstr>TradeGothic LT Bold</vt:lpstr>
      <vt:lpstr>Office Theme</vt:lpstr>
      <vt:lpstr>Adobe Acrobat Document</vt:lpstr>
      <vt:lpstr>PowerPoint-presentatie</vt:lpstr>
      <vt:lpstr>Welkom!</vt:lpstr>
      <vt:lpstr>Sporten en AC activiteiten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Kees Waque</dc:creator>
  <cp:lastModifiedBy>Kees Waque</cp:lastModifiedBy>
  <cp:revision>68</cp:revision>
  <dcterms:created xsi:type="dcterms:W3CDTF">2017-04-22T15:54:50Z</dcterms:created>
  <dcterms:modified xsi:type="dcterms:W3CDTF">2019-04-27T21:42:13Z</dcterms:modified>
</cp:coreProperties>
</file>